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2"/>
  </p:notesMasterIdLst>
  <p:sldIdLst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71" r:id="rId14"/>
    <p:sldId id="268" r:id="rId15"/>
    <p:sldId id="269" r:id="rId16"/>
    <p:sldId id="270" r:id="rId17"/>
    <p:sldId id="274" r:id="rId18"/>
    <p:sldId id="272" r:id="rId19"/>
    <p:sldId id="281" r:id="rId20"/>
    <p:sldId id="273" r:id="rId21"/>
    <p:sldId id="275" r:id="rId22"/>
    <p:sldId id="276" r:id="rId23"/>
    <p:sldId id="277" r:id="rId24"/>
    <p:sldId id="278" r:id="rId25"/>
    <p:sldId id="284" r:id="rId26"/>
    <p:sldId id="279" r:id="rId27"/>
    <p:sldId id="280" r:id="rId28"/>
    <p:sldId id="282" r:id="rId29"/>
    <p:sldId id="286" r:id="rId30"/>
    <p:sldId id="283" r:id="rId3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86"/>
    <p:restoredTop sz="94723"/>
  </p:normalViewPr>
  <p:slideViewPr>
    <p:cSldViewPr snapToGrid="0" snapToObjects="1">
      <p:cViewPr varScale="1">
        <p:scale>
          <a:sx n="97" d="100"/>
          <a:sy n="97" d="100"/>
        </p:scale>
        <p:origin x="61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F87F4-4567-BC4D-A8CD-7A19FDDFF283}" type="datetimeFigureOut">
              <a:rPr lang="es-ES_tradnl" smtClean="0"/>
              <a:t>23/8/16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0F595-DC0D-ED46-B8D0-4F06D78FDC73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02681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46133-C2C6-42E5-9F03-188AA2A4A16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82963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3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69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80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191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02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93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466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7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9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613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119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181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28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0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6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3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56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47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76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11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B7A0F-5B99-4F35-9BDD-321CD3C098FF}" type="datetimeFigureOut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8/23/16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B3369-7666-44EB-AEA9-5FA9440DB40A}" type="slidenum">
              <a:rPr lang="en-US" smtClean="0">
                <a:solidFill>
                  <a:srgbClr val="262626">
                    <a:tint val="75000"/>
                  </a:srgbClr>
                </a:solidFill>
              </a:rPr>
              <a:pPr/>
              <a:t>‹Nr.›</a:t>
            </a:fld>
            <a:endParaRPr lang="en-US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29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../../BIBLIOTECA/7.%20VIDEOS/Educar%20la%20interioridad.mp4" TargetMode="External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Relationship Id="rId3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hyperlink" Target="../../BIBLIOTECA/7.%20VIDEOS/PALABRAS%20DE%20ROCKY%20A%20SU%20HIJO%20.mp4" TargetMode="Externa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Relationship Id="rId3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Relationship Id="rId3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../../BIBLIOTECA/7.%20VIDEOS/Mindfulness%20en%20el%20aula.mp4" TargetMode="External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Relationship Id="rId3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Relationship Id="rId3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../../BIBLIOTECA/7.%20VIDEOS/Esto%20es%20la%20vida.mp4" TargetMode="External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../../BIBLIOTECA/7.%20VIDEOS/Bailamos.mov" TargetMode="External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Relationship Id="rId3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Relationship Id="rId3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../../BIBLIOTECA/7.%20VIDEOS/Cuidado%20de%20la%20casa%20comu&#769;n.mp4" TargetMode="External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Relationship Id="rId3" Type="http://schemas.openxmlformats.org/officeDocument/2006/relationships/image" Target="../media/image2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Relationship Id="rId3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hyperlink" Target="../../BIBLIOTECA/7.%20VIDEOS/La%20solidaridad.mov" TargetMode="Externa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Relationship Id="rId3" Type="http://schemas.openxmlformats.org/officeDocument/2006/relationships/image" Target="../media/image3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../../BIBLIOTECA/7.%20VIDEOS/La%20pro&#769;xima%20vez%20que%20tengas%20un%20suen&#771;o.%20Comercial.mp4" TargetMode="External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oscarp347@gmail.com" TargetMode="External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f"/><Relationship Id="rId3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tiff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../../BIBLIOTECA/7.%20VIDEOS/Inteligencias%20Mu&#769;ltiples.mp4" TargetMode="External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f"/><Relationship Id="rId3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f"/><Relationship Id="rId3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f"/><Relationship Id="rId3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09724" y="4911054"/>
            <a:ext cx="10588936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7000" dirty="0" smtClean="0">
                <a:solidFill>
                  <a:srgbClr val="00B0F0"/>
                </a:solidFill>
                <a:latin typeface="Britannic Bold" charset="0"/>
                <a:ea typeface="Britannic Bold" charset="0"/>
                <a:cs typeface="Britannic Bold" charset="0"/>
              </a:rPr>
              <a:t>INTELIGENCIA ESPIRITUAL</a:t>
            </a:r>
          </a:p>
          <a:p>
            <a:r>
              <a:rPr lang="es-ES_tradnl" sz="2300" dirty="0" smtClean="0">
                <a:latin typeface="Britannic Bold" charset="0"/>
                <a:ea typeface="Britannic Bold" charset="0"/>
                <a:cs typeface="Britannic Bold" charset="0"/>
              </a:rPr>
              <a:t>CLAVES PEDAG</a:t>
            </a:r>
            <a:r>
              <a:rPr lang="es-ES" sz="2300" dirty="0" smtClean="0">
                <a:latin typeface="Britannic Bold" charset="0"/>
                <a:ea typeface="Britannic Bold" charset="0"/>
                <a:cs typeface="Britannic Bold" charset="0"/>
              </a:rPr>
              <a:t>ÓGICAS PARA LA ESCUELA</a:t>
            </a:r>
            <a:endParaRPr lang="es-ES_tradnl" sz="2300" dirty="0">
              <a:latin typeface="Britannic Bold" charset="0"/>
              <a:ea typeface="Britannic Bold" charset="0"/>
              <a:cs typeface="Britannic Bold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29" y="3053341"/>
            <a:ext cx="2506877" cy="18577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585" y="397566"/>
            <a:ext cx="3514216" cy="196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4. ¿QU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É ES LA INTELIGENCIA ESPIRITUAL?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7505" y="1775936"/>
            <a:ext cx="6067436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Las personas que cultivan esta forma de inteligencia, son </a:t>
            </a:r>
            <a:r>
              <a:rPr lang="es-ES_tradnl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m</a:t>
            </a:r>
            <a:r>
              <a:rPr lang="es-ES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ás abiertas a la diversidad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tienen gran </a:t>
            </a:r>
            <a:r>
              <a:rPr lang="es-ES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tendencia a preguntarse el porqué y el  para qué de las cosas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buscan respuestas fundamentales y son </a:t>
            </a:r>
            <a:r>
              <a:rPr lang="es-ES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capaces de afrontar con  valor las adversidades.</a:t>
            </a:r>
          </a:p>
          <a:p>
            <a:pPr algn="just"/>
            <a:endParaRPr lang="es-ES" sz="2500" dirty="0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Todo ser humano 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posee este tipo de inteligencia, </a:t>
            </a:r>
            <a:r>
              <a:rPr lang="es-ES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 pesar de que puede hallarse en grados muy distintos de desarrollo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409678" y="6365386"/>
            <a:ext cx="306526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500" dirty="0" smtClean="0">
                <a:latin typeface="Candara" charset="0"/>
                <a:ea typeface="Candara" charset="0"/>
                <a:cs typeface="Candara" charset="0"/>
                <a:hlinkClick r:id="rId3"/>
              </a:rPr>
              <a:t>Educar la interioridad</a:t>
            </a:r>
            <a:endParaRPr lang="es-ES" sz="25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643" y="1890584"/>
            <a:ext cx="4915958" cy="464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0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4. ¿QU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É ES LA INTELIGENCIA ESPIRITUAL?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06359" y="5411399"/>
            <a:ext cx="1115224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500" b="1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Francesc Torralba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considera que la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inteligencia espiritual </a:t>
            </a:r>
            <a:r>
              <a:rPr lang="es-ES" sz="2500" i="1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faculta </a:t>
            </a:r>
            <a:r>
              <a:rPr lang="es-ES" sz="2500" i="1" noProof="1" smtClean="0">
                <a:latin typeface="Candara" charset="0"/>
                <a:ea typeface="Candara" charset="0"/>
                <a:cs typeface="Candara" charset="0"/>
              </a:rPr>
              <a:t>para </a:t>
            </a:r>
            <a:r>
              <a:rPr lang="es-ES" sz="2500" i="1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tener aspiraciones profundas e íntimas, para anhelar una visión de la vida y de la realidad  </a:t>
            </a:r>
            <a:r>
              <a:rPr lang="es-ES" sz="2500" i="1" noProof="1" smtClean="0">
                <a:latin typeface="Candara" charset="0"/>
                <a:ea typeface="Candara" charset="0"/>
                <a:cs typeface="Candara" charset="0"/>
              </a:rPr>
              <a:t>que</a:t>
            </a:r>
            <a:r>
              <a:rPr lang="es-ES" sz="2500" i="1" noProof="1" smtClean="0">
                <a:solidFill>
                  <a:srgbClr val="7F7F7F"/>
                </a:solidFill>
                <a:latin typeface="Candara" charset="0"/>
                <a:ea typeface="Candara" charset="0"/>
                <a:cs typeface="Candara" charset="0"/>
              </a:rPr>
              <a:t>  </a:t>
            </a:r>
            <a:r>
              <a:rPr lang="es-ES" sz="2500" i="1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integre, conecte, trascienda </a:t>
            </a:r>
            <a:r>
              <a:rPr lang="es-ES" sz="2500" i="1" noProof="1" smtClean="0"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" sz="2500" i="1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de  sentido a  la existencia</a:t>
            </a:r>
            <a:r>
              <a:rPr lang="es-ES" sz="2500" i="1" noProof="1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500" i="1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352" y="1732097"/>
            <a:ext cx="9169400" cy="356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5. </a:t>
            </a:r>
            <a:r>
              <a:rPr lang="es-ES_tradnl" sz="3000" b="1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INTELIGENCIA ESPIRITUAL COMO APRENDIZAJE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7505" y="1688163"/>
            <a:ext cx="112510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De acuerdo al documento </a:t>
            </a:r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Reflexiones en torno a la competencia espiritual</a:t>
            </a:r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, publicado por </a:t>
            </a:r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Escuelas Cat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ólicas de Madrid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, los rasgos son:</a:t>
            </a:r>
            <a:endParaRPr lang="es-ES_tradnl" sz="25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96" y="2633877"/>
            <a:ext cx="2980380" cy="329736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742039" y="2630387"/>
            <a:ext cx="791656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s-ES_tradnl" sz="22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Experimentar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y saber identificar y desarrollar </a:t>
            </a:r>
            <a:r>
              <a:rPr lang="es-ES_tradnl" sz="22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experiencias  de asombro, misterio y pregunta.</a:t>
            </a:r>
          </a:p>
          <a:p>
            <a:pPr marL="342900" indent="-342900" algn="just">
              <a:buFont typeface="+mj-lt"/>
              <a:buAutoNum type="arabicPeriod"/>
            </a:pPr>
            <a:endParaRPr lang="es-ES_tradnl" sz="2200" noProof="1" smtClean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_tradnl" sz="22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Cuestionar y explorar preguntas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sobre </a:t>
            </a:r>
            <a:r>
              <a:rPr lang="es-ES_tradnl" sz="22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significado y                 sentido.</a:t>
            </a:r>
          </a:p>
          <a:p>
            <a:pPr marL="342900" indent="-342900" algn="just">
              <a:buFont typeface="+mj-lt"/>
              <a:buAutoNum type="arabicPeriod"/>
            </a:pPr>
            <a:endParaRPr lang="es-ES_tradnl" sz="2200" noProof="1" smtClean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_tradnl" sz="22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Desarrollar un autoconocimiento positivo y din</a:t>
            </a:r>
            <a:r>
              <a:rPr lang="es-ES" sz="22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2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mico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, as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í    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como </a:t>
            </a:r>
            <a:r>
              <a:rPr lang="es-ES_tradnl" sz="22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aprender a utilizar los sentimientos y emociones          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como una v</a:t>
            </a:r>
            <a:r>
              <a:rPr lang="es-ES" sz="2200" noProof="1" smtClean="0">
                <a:latin typeface="Candara" charset="0"/>
                <a:ea typeface="Candara" charset="0"/>
                <a:cs typeface="Candara" charset="0"/>
              </a:rPr>
              <a:t>ía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 para el crecimiento personal.</a:t>
            </a:r>
          </a:p>
          <a:p>
            <a:pPr marL="342900" indent="-342900" algn="just">
              <a:buFont typeface="+mj-lt"/>
              <a:buAutoNum type="arabicPeriod"/>
            </a:pPr>
            <a:endParaRPr lang="es-ES_tradnl" sz="2200" noProof="1" smtClean="0">
              <a:latin typeface="Candara" charset="0"/>
              <a:ea typeface="Candara" charset="0"/>
              <a:cs typeface="Candara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_tradnl" sz="22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Promover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 el </a:t>
            </a:r>
            <a:r>
              <a:rPr lang="es-ES_tradnl" sz="22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desarrollo personal y el de la comunidad</a:t>
            </a:r>
            <a:r>
              <a:rPr lang="es-ES_tradnl" sz="2200" noProof="1" smtClean="0"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200" noProof="1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62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5. INTELIGENCIA ESPIRITUAL COMO APRENDIZAJE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07505" y="1744286"/>
            <a:ext cx="620336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5. 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Practicar y explorar sentimientos de admiraci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n, corresponsabilidad y cuidado de la naturaleza y el mundo </a:t>
            </a:r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en el  que vivimos, as</a:t>
            </a:r>
            <a:r>
              <a:rPr lang="es-ES" sz="2300" noProof="1" smtClean="0"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 como de 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contemplaci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n y silencio.</a:t>
            </a:r>
          </a:p>
          <a:p>
            <a:pPr algn="just"/>
            <a:endParaRPr lang="es-ES_tradnl" sz="2300" noProof="1" smtClean="0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6.   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Desarrollar y canalizar v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nculos emp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ticos con las otras personas</a:t>
            </a:r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, en situaciones de injusticia, superaci</a:t>
            </a:r>
            <a:r>
              <a:rPr lang="es-ES" sz="23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n, cooperaci</a:t>
            </a:r>
            <a:r>
              <a:rPr lang="es-ES" sz="2300" noProof="1" smtClean="0"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n...</a:t>
            </a:r>
          </a:p>
          <a:p>
            <a:pPr algn="just"/>
            <a:endParaRPr lang="es-ES_tradnl" sz="23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7. 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Expresar sensaciones, pensamientos y reflexiones a trav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é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 de la creatividad </a:t>
            </a:r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en el 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arte, la m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ú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sica, la literatura.</a:t>
            </a:r>
            <a:endParaRPr lang="es-ES_tradnl" sz="2300" noProof="1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952" y="1878226"/>
            <a:ext cx="4699000" cy="465660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570205" y="6140503"/>
            <a:ext cx="404065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300" dirty="0" smtClean="0">
                <a:latin typeface="Candara" charset="0"/>
                <a:ea typeface="Candara" charset="0"/>
                <a:cs typeface="Candara" charset="0"/>
                <a:hlinkClick r:id="rId4"/>
              </a:rPr>
              <a:t>Palabras de Rocky a su hijo</a:t>
            </a:r>
            <a:endParaRPr lang="es-ES_tradnl" sz="23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7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5. </a:t>
            </a:r>
            <a:r>
              <a:rPr lang="es-ES_tradnl" sz="3000" b="1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INTELIGENCIA ESPIRITUAL COMO APRENDIZAJE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165124" y="1803381"/>
            <a:ext cx="649347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8. 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Capacitarse para identificar, </a:t>
            </a:r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explorar y elegir 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los valores propios</a:t>
            </a:r>
            <a:r>
              <a:rPr lang="es-ES_tradnl" sz="23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y 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comprender</a:t>
            </a:r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 los de 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los dem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</a:t>
            </a:r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just"/>
            <a:endParaRPr lang="es-ES_tradnl" sz="23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9. 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Conocerse y valorar respuestas, </a:t>
            </a:r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interpretaciones y experiencias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 sobre las anteriores cuestiones de las diferentes religiones y filosof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í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as en la historia de la humanidad</a:t>
            </a:r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, especialmente de las actuales.</a:t>
            </a:r>
          </a:p>
          <a:p>
            <a:pPr algn="just"/>
            <a:endParaRPr lang="es-ES_tradnl" sz="2300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10. 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Tomar aut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noma y conscientemente una opci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ó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n vital radical</a:t>
            </a:r>
            <a:r>
              <a:rPr lang="es-ES_tradnl" sz="2300" noProof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,</a:t>
            </a:r>
            <a:r>
              <a:rPr lang="es-ES_tradnl" sz="2300" noProof="1" smtClean="0">
                <a:latin typeface="Candara" charset="0"/>
                <a:ea typeface="Candara" charset="0"/>
                <a:cs typeface="Candara" charset="0"/>
              </a:rPr>
              <a:t> aprendiendo de sus errores y aprovechando sus aciertos, en 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di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á</a:t>
            </a:r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logo con su entorno cercano y lejano.</a:t>
            </a:r>
            <a:endParaRPr lang="es-ES_tradnl" sz="2300" noProof="1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05" y="1896300"/>
            <a:ext cx="4646409" cy="409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8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6. CLAVES PEDAG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7504" y="1588626"/>
            <a:ext cx="112510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Frances Torralba </a:t>
            </a:r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nos sugiere algunas </a:t>
            </a:r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v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ías para trabajar la inteligencia espiritual:</a:t>
            </a:r>
            <a:endParaRPr lang="es-ES_tradnl" sz="2500" noProof="1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527" y="2143559"/>
            <a:ext cx="8051800" cy="393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9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6. CLAVES PEDAG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7505" y="1747389"/>
            <a:ext cx="578323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b="1" noProof="1" smtClean="0">
                <a:latin typeface="Candara" charset="0"/>
                <a:ea typeface="Candara" charset="0"/>
                <a:cs typeface="Candara" charset="0"/>
              </a:rPr>
              <a:t>6.1 INICIARSE EN LA MEDITACI</a:t>
            </a:r>
            <a:r>
              <a:rPr lang="es-ES" sz="2500" b="1" noProof="1" smtClean="0">
                <a:latin typeface="Candara" charset="0"/>
                <a:ea typeface="Candara" charset="0"/>
                <a:cs typeface="Candara" charset="0"/>
              </a:rPr>
              <a:t>ÓN</a:t>
            </a:r>
          </a:p>
          <a:p>
            <a:pPr algn="just"/>
            <a:endParaRPr lang="es-ES" sz="2500" b="1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Es una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práctica espiritual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que, desde la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perspectiva creyente sirve para adentrarse más profundamente en el misterio de Dios</a:t>
            </a:r>
            <a:r>
              <a:rPr lang="es-ES" sz="25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y discernir   mejor su llamada; pero desde una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perspectiva no creyente, permite discernir lo esencial, auscultar la voz interior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 y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ordenar las posibilidades del día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just"/>
            <a:endParaRPr lang="es-ES" sz="2500" noProof="1" smtClean="0">
              <a:latin typeface="Candara" charset="0"/>
              <a:ea typeface="Candara" charset="0"/>
              <a:cs typeface="Candara" charset="0"/>
            </a:endParaRPr>
          </a:p>
          <a:p>
            <a:pPr algn="r"/>
            <a:r>
              <a:rPr lang="es-ES" sz="2500" noProof="1" smtClean="0">
                <a:latin typeface="Candara" charset="0"/>
                <a:ea typeface="Candara" charset="0"/>
                <a:cs typeface="Candara" charset="0"/>
                <a:hlinkClick r:id="rId3"/>
              </a:rPr>
              <a:t>Mindfulness en el aula</a:t>
            </a:r>
            <a:endParaRPr lang="es-ES_tradnl" sz="2500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157" y="1747388"/>
            <a:ext cx="5245443" cy="470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4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6. CLAVES PEDAG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07504" y="1772104"/>
            <a:ext cx="61539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noProof="1" smtClean="0">
                <a:latin typeface="Candara" charset="0"/>
                <a:ea typeface="Candara" charset="0"/>
                <a:cs typeface="Candara" charset="0"/>
              </a:rPr>
              <a:t>6.2 ATENCI</a:t>
            </a:r>
            <a:r>
              <a:rPr lang="es-ES" sz="2400" b="1" noProof="1" smtClean="0">
                <a:latin typeface="Candara" charset="0"/>
                <a:ea typeface="Candara" charset="0"/>
                <a:cs typeface="Candara" charset="0"/>
              </a:rPr>
              <a:t>ÓN Y CONSCIENCIA PLENA</a:t>
            </a:r>
          </a:p>
          <a:p>
            <a:pPr algn="just"/>
            <a:endParaRPr lang="es-ES" sz="2400" b="1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La atención es un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acercamiento a lo otro </a:t>
            </a: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que comporta una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salida de uno mismo </a:t>
            </a: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y un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acercamiento a la  realidad para verla, reparar en ella y hacerla presente </a:t>
            </a: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a la conciencia.</a:t>
            </a:r>
          </a:p>
          <a:p>
            <a:pPr algn="just"/>
            <a:endParaRPr lang="es-ES" sz="2400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Existen distintas atenciones y objetos de atención. En primer lugar está la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atención cósmica</a:t>
            </a: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, luego la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atención ética </a:t>
            </a: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y en tercer lugar, la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atención interior</a:t>
            </a:r>
            <a:r>
              <a:rPr lang="es-ES" sz="24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. </a:t>
            </a:r>
            <a:endParaRPr lang="es-ES_tradnl" sz="2400" b="1" noProof="1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389" y="1851618"/>
            <a:ext cx="4802211" cy="441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6. CLAVES PEDAG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7504" y="1747390"/>
            <a:ext cx="5758517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b="1" noProof="1" smtClean="0">
                <a:latin typeface="Candara" charset="0"/>
                <a:ea typeface="Candara" charset="0"/>
                <a:cs typeface="Candara" charset="0"/>
              </a:rPr>
              <a:t>6.3 DEGUSTAR LA BELLEZA</a:t>
            </a:r>
          </a:p>
          <a:p>
            <a:pPr algn="just"/>
            <a:endParaRPr lang="es-ES_tradnl" sz="2500" b="1" noProof="1" smtClean="0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inteligencia espiritual</a:t>
            </a:r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, debidamente cultivada, nos  </a:t>
            </a:r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faculta para degustar la belleza</a:t>
            </a:r>
            <a:r>
              <a:rPr lang="es-ES_tradnl" sz="25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de toda la realidad, para </a:t>
            </a:r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asombrarnos con las manifestaciones de la natu-raleza y del arte.</a:t>
            </a:r>
          </a:p>
          <a:p>
            <a:pPr algn="just"/>
            <a:endParaRPr lang="es-ES_tradnl" sz="2500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Suscitar el poder de maravillarse</a:t>
            </a:r>
            <a:r>
              <a:rPr lang="es-ES_tradnl" sz="25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,</a:t>
            </a:r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 facultar para </a:t>
            </a:r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asombrarse de lo bello </a:t>
            </a:r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que hay en la realidad.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160" y="1878226"/>
            <a:ext cx="5241440" cy="449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9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6. CLAVES PEDAG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7505" y="1722676"/>
            <a:ext cx="619100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6.4 PRACTICAR LA GRATITUD</a:t>
            </a:r>
          </a:p>
          <a:p>
            <a:pPr algn="just"/>
            <a:endParaRPr lang="es-ES_tradnl" sz="2500" b="1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gratitud por lo que  a uno le ha sido dado generosamente </a:t>
            </a:r>
            <a:r>
              <a:rPr lang="es-ES_tradnl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por lo que ha recibido de los dem</a:t>
            </a:r>
            <a:r>
              <a:rPr lang="es-ES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ás sin merecimiento alguno a lo largo de su vida.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Este   aprendizaje   no sólo es de tipo moral; es de carácter espiritual.</a:t>
            </a:r>
          </a:p>
          <a:p>
            <a:pPr algn="just"/>
            <a:endParaRPr lang="es-ES" sz="2500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Esta gratitud manifiesta, además, una virtud fundamental: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la humildad.</a:t>
            </a:r>
          </a:p>
          <a:p>
            <a:pPr algn="just"/>
            <a:endParaRPr lang="es-ES" sz="2500" noProof="1" smtClean="0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algn="r"/>
            <a:r>
              <a:rPr lang="es-ES_tradnl" sz="2500" noProof="1" smtClean="0">
                <a:latin typeface="Candara" charset="0"/>
                <a:ea typeface="Candara" charset="0"/>
                <a:cs typeface="Candara" charset="0"/>
                <a:hlinkClick r:id="rId3"/>
              </a:rPr>
              <a:t>Esto </a:t>
            </a:r>
            <a:r>
              <a:rPr lang="es-ES_tradnl" sz="2500" noProof="1">
                <a:latin typeface="Candara" charset="0"/>
                <a:ea typeface="Candara" charset="0"/>
                <a:cs typeface="Candara" charset="0"/>
                <a:hlinkClick r:id="rId3"/>
              </a:rPr>
              <a:t>es la </a:t>
            </a:r>
            <a:r>
              <a:rPr lang="es-ES_tradnl" sz="2500" noProof="1" smtClean="0">
                <a:latin typeface="Candara" charset="0"/>
                <a:ea typeface="Candara" charset="0"/>
                <a:cs typeface="Candara" charset="0"/>
                <a:hlinkClick r:id="rId3"/>
              </a:rPr>
              <a:t>vida</a:t>
            </a:r>
            <a:endParaRPr lang="es-ES_tradnl" sz="2500" noProof="1" smtClean="0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076" y="1834414"/>
            <a:ext cx="4936524" cy="448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0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1. LA FORMACI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ÓN INTEGRAL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07505" y="1817638"/>
            <a:ext cx="6096000" cy="43242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ACODESI defini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ó la </a:t>
            </a:r>
            <a:r>
              <a:rPr lang="es-ES" sz="2500" b="1" noProof="1" smtClean="0">
                <a:latin typeface="Candara" charset="0"/>
                <a:ea typeface="Candara" charset="0"/>
                <a:cs typeface="Candara" charset="0"/>
              </a:rPr>
              <a:t>Formación Integral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como     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“el proceso continuo, permanente y participativo </a:t>
            </a:r>
            <a:r>
              <a:rPr lang="es-ES" sz="2500" noProof="1" smtClean="0">
                <a:solidFill>
                  <a:schemeClr val="bg2">
                    <a:lumMod val="1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que busca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desarrollar armónica y coherentemente todas y cada una de las dimensiones del ser humano, a </a:t>
            </a:r>
            <a:r>
              <a:rPr lang="es-ES" sz="2500" noProof="1" smtClean="0">
                <a:solidFill>
                  <a:schemeClr val="bg2">
                    <a:lumMod val="1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fin de lograr su realización plena  en la sociedad”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just"/>
            <a:endParaRPr lang="es-ES" sz="2500" noProof="1" smtClean="0">
              <a:solidFill>
                <a:schemeClr val="tx1">
                  <a:lumMod val="50000"/>
                  <a:lumOff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La Escuela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busca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hacer efectivamente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todas las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acciones curriculares para formar integralmente.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658" y="1936219"/>
            <a:ext cx="5024942" cy="439044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343265" y="6088132"/>
            <a:ext cx="21602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500" dirty="0" smtClean="0">
                <a:latin typeface="Candara"/>
                <a:cs typeface="Candara"/>
                <a:hlinkClick r:id="rId3"/>
              </a:rPr>
              <a:t>¿Bailamos?</a:t>
            </a:r>
            <a:endParaRPr lang="es-ES" sz="2500" dirty="0">
              <a:latin typeface="Candara"/>
              <a:cs typeface="Candara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075" y="545845"/>
            <a:ext cx="2471351" cy="90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6. CLAVES PEDAG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7504" y="1722676"/>
            <a:ext cx="635164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noProof="1" smtClean="0">
                <a:latin typeface="Candara" charset="0"/>
                <a:ea typeface="Candara" charset="0"/>
                <a:cs typeface="Candara" charset="0"/>
              </a:rPr>
              <a:t>6.5 LA ACTITUD DE REVERENCIA</a:t>
            </a:r>
          </a:p>
          <a:p>
            <a:pPr algn="just"/>
            <a:endParaRPr lang="es-ES_tradnl" sz="2400" b="1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noProof="1" smtClean="0">
                <a:latin typeface="Candara" charset="0"/>
                <a:ea typeface="Candara" charset="0"/>
                <a:cs typeface="Candara" charset="0"/>
              </a:rPr>
              <a:t>Educar la inteligencia espiritual en el niño y el joven  tiene, entre otras finalidades, </a:t>
            </a:r>
            <a:r>
              <a:rPr lang="es-ES_tradnl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despertar en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él una   actitud de respeto, e incluso de reverencia,</a:t>
            </a: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 hacia la  naturaleza y hacia todos los seres vivos que la integran.</a:t>
            </a:r>
          </a:p>
          <a:p>
            <a:pPr algn="just"/>
            <a:endParaRPr lang="es-ES" sz="2400" noProof="1"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inteligencia espiritual </a:t>
            </a: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nos faculta para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tomar distancia</a:t>
            </a:r>
            <a:r>
              <a:rPr lang="es-ES" sz="24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,</a:t>
            </a: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 para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tener conciencia de la cultura del descarte</a:t>
            </a: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 y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asumir una valoración crítica transformadora.</a:t>
            </a:r>
            <a:endParaRPr lang="es-ES_tradnl" sz="2400" noProof="1" smtClean="0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endParaRPr lang="es-ES_tradnl" sz="2400" b="1" noProof="1" smtClean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638" y="1722676"/>
            <a:ext cx="4639962" cy="475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4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6. CLAVES PEDAG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7504" y="1685606"/>
            <a:ext cx="59067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6.6 EL SENTIDO DEL MISTERIO</a:t>
            </a:r>
          </a:p>
          <a:p>
            <a:pPr algn="just"/>
            <a:endParaRPr lang="es-ES_tradnl" sz="2400" b="1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inteligencia espiritual capacita </a:t>
            </a:r>
            <a:r>
              <a:rPr lang="es-ES_tradnl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al ser humano para </a:t>
            </a:r>
            <a:r>
              <a:rPr lang="es-ES_tradnl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percibir el sentido del misterio que se hace presente  en toda la realidad. </a:t>
            </a:r>
          </a:p>
          <a:p>
            <a:pPr algn="just"/>
            <a:endParaRPr lang="es-ES_tradnl" sz="2400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Tener sentido del misterio </a:t>
            </a:r>
            <a:r>
              <a:rPr lang="es-ES_tradnl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consiste en </a:t>
            </a:r>
            <a:r>
              <a:rPr lang="es-ES_tradnl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reconocer</a:t>
            </a:r>
            <a:r>
              <a:rPr lang="es-ES_tradnl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 que la realidad es m</a:t>
            </a:r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ás que la suma de las realidades, que  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subsiste un más allá que no se puede concebir, ni           aclarar definitivamente desde el más acá</a:t>
            </a:r>
            <a:r>
              <a:rPr lang="es-ES" sz="24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. </a:t>
            </a:r>
            <a:endParaRPr lang="es-ES_tradnl" sz="2400" b="1" noProof="1" smtClean="0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795" y="1908987"/>
            <a:ext cx="5084805" cy="43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4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6. CLAVES PEDAG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7504" y="1710460"/>
            <a:ext cx="631457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6.7 LA INTERDEPENDENCIA C</a:t>
            </a:r>
            <a:r>
              <a:rPr lang="es-ES" sz="2400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ÓSMICA</a:t>
            </a:r>
          </a:p>
          <a:p>
            <a:pPr algn="just"/>
            <a:endParaRPr lang="es-ES" sz="2400" b="1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Los niños y jóvenes deben aprender a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reconocer  la interdependencia que existe entre todos los seres</a:t>
            </a:r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,  tienen que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captar la unidad que subyace a todo cuanto es.</a:t>
            </a:r>
          </a:p>
          <a:p>
            <a:pPr algn="just"/>
            <a:endParaRPr lang="es-ES" sz="2400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Educar la inteligencia espiritual </a:t>
            </a:r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se relaciona estrechamente con la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capacidad</a:t>
            </a:r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 de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reconocer que todas las personas y todos los seres están conectados en la  gran red de la vida. </a:t>
            </a:r>
          </a:p>
          <a:p>
            <a:pPr algn="just"/>
            <a:endParaRPr lang="es-ES" sz="2400" noProof="1" smtClean="0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r"/>
            <a:r>
              <a:rPr lang="es-ES" sz="24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                                              </a:t>
            </a:r>
            <a:r>
              <a:rPr lang="es-ES" sz="24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  <a:hlinkClick r:id="rId3"/>
              </a:rPr>
              <a:t>Cuidar la casa común</a:t>
            </a:r>
            <a:r>
              <a:rPr lang="es-ES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			</a:t>
            </a:r>
            <a:endParaRPr lang="es-ES_tradnl" noProof="1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995" y="1894156"/>
            <a:ext cx="4627605" cy="458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4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6. CLAVES PEDAG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7505" y="1722677"/>
            <a:ext cx="62033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6.8 LA EXPERIENCIA DE SERENIDAD</a:t>
            </a:r>
          </a:p>
          <a:p>
            <a:pPr algn="just"/>
            <a:endParaRPr lang="es-ES_tradnl" sz="2400" b="1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_tradnl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estado de serenidad </a:t>
            </a:r>
            <a:r>
              <a:rPr lang="es-ES_tradnl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consiste en </a:t>
            </a:r>
            <a:r>
              <a:rPr lang="es-ES_tradnl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ponerse a disposici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ón de la realidad</a:t>
            </a:r>
            <a:r>
              <a:rPr lang="es-ES" sz="24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,</a:t>
            </a:r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 en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preguntar por lo que merece ser pensado,</a:t>
            </a:r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 una vez que todo lo que puede hacerse haya  llegado a su límite. </a:t>
            </a:r>
          </a:p>
          <a:p>
            <a:pPr algn="just"/>
            <a:endParaRPr lang="es-ES" sz="2400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Significa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saber dominarse </a:t>
            </a:r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para mantener la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recta relación con las cosas que diariamente nos interpelan</a:t>
            </a:r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, nos apremian temporalmente y nos rodean estrechando el  horizonte.</a:t>
            </a:r>
            <a:endParaRPr lang="es-ES_tradnl" sz="2400" b="1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719" y="1981029"/>
            <a:ext cx="4948881" cy="417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7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6. CLAVES PEDAG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7504" y="1735033"/>
            <a:ext cx="61539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6.9 PEDAGOG</a:t>
            </a:r>
            <a:r>
              <a:rPr lang="es-ES" sz="2400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ÍA DEL ASOMBRO</a:t>
            </a:r>
          </a:p>
          <a:p>
            <a:pPr algn="just"/>
            <a:endParaRPr lang="es-ES" sz="2400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Esta capacidad, intimamente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vinculada a la potencia espiritual de la persona</a:t>
            </a: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, puede ser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desarrollada y sostenida a lo largo de la vida </a:t>
            </a:r>
            <a:r>
              <a:rPr lang="es-ES" sz="2400" noProof="1" smtClean="0">
                <a:latin typeface="Candara" charset="0"/>
                <a:ea typeface="Candara" charset="0"/>
                <a:cs typeface="Candara" charset="0"/>
              </a:rPr>
              <a:t>si uno cultiva su inteligencia espiritual</a:t>
            </a:r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</a:p>
          <a:p>
            <a:pPr algn="just"/>
            <a:endParaRPr lang="es-ES" sz="2400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Las personas espiritualmente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inquietas e indagadoras se asombran de todo lo que hay, se asombran por  todo</a:t>
            </a:r>
            <a:r>
              <a:rPr lang="es-ES" sz="24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;</a:t>
            </a:r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 de cómo son las cosas, de la existencia de la realidad, de uno mismo en el mundo.</a:t>
            </a:r>
            <a:endParaRPr lang="es-ES_tradnl" sz="2400" b="1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141" y="1915005"/>
            <a:ext cx="4726459" cy="458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2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6. CLAVES PEDAG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7504" y="1710319"/>
            <a:ext cx="64008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6.10 COMPASI</a:t>
            </a:r>
            <a:r>
              <a:rPr lang="es-ES" sz="2400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ÓN: LA UNIDAD CON EL OTRO</a:t>
            </a:r>
          </a:p>
          <a:p>
            <a:pPr algn="just"/>
            <a:endParaRPr lang="es-ES" sz="2400" b="1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3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Se puede 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educar para la compasión </a:t>
            </a:r>
            <a:r>
              <a:rPr lang="es-ES" sz="23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si se 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estimula en  el niño y el joven la inteligencia espiritual, la inteligencia emocional y social.</a:t>
            </a:r>
            <a:r>
              <a:rPr lang="es-ES" sz="23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</a:p>
          <a:p>
            <a:pPr algn="just"/>
            <a:endParaRPr lang="es-ES" sz="2300" noProof="1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La primera </a:t>
            </a:r>
            <a:r>
              <a:rPr lang="es-ES" sz="23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lo predispone a  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captar lo que lo une a los otros seres más allá de las diferencias visibles;</a:t>
            </a:r>
            <a:r>
              <a:rPr lang="es-ES" sz="23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 la 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segunda</a:t>
            </a:r>
            <a:r>
              <a:rPr lang="es-ES" sz="23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 le permite 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expresar y     canalizar las emociones positivas,</a:t>
            </a:r>
            <a:r>
              <a:rPr lang="es-ES" sz="23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 las que benefician a la persona, y la 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tercera</a:t>
            </a:r>
            <a:r>
              <a:rPr lang="es-ES" sz="23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 permite 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establecer relaciones de calidad con los otros seres humanos.</a:t>
            </a:r>
            <a:endParaRPr lang="es-ES_tradnl" sz="2300" noProof="1" smtClean="0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endParaRPr lang="es-ES_tradnl" b="1" noProof="1" smtClean="0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709" y="1884672"/>
            <a:ext cx="4602892" cy="473854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055686" y="6134607"/>
            <a:ext cx="266264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300" dirty="0" smtClean="0">
                <a:latin typeface="Candara" charset="0"/>
                <a:ea typeface="Candara" charset="0"/>
                <a:cs typeface="Candara" charset="0"/>
                <a:hlinkClick r:id="rId4"/>
              </a:rPr>
              <a:t>La solidaridad</a:t>
            </a:r>
            <a:endParaRPr lang="es-ES_tradnl" sz="2300" dirty="0"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7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6. CLAVES PEDAG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7505" y="1692876"/>
            <a:ext cx="56720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6.11 LA POTENCIA DE LA M</a:t>
            </a:r>
            <a:r>
              <a:rPr lang="es-ES" sz="2400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ÚSICA</a:t>
            </a:r>
          </a:p>
          <a:p>
            <a:pPr algn="just"/>
            <a:endParaRPr lang="es-ES" sz="2400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música estimula</a:t>
            </a:r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, de un modo muy intenso,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la capacidad creadora de quienes la cultivan</a:t>
            </a:r>
            <a:r>
              <a:rPr lang="es-ES" sz="24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,</a:t>
            </a:r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 pero tiene que 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ser recreada</a:t>
            </a:r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, una y otra vez, para </a:t>
            </a:r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ser motivo de gozo</a:t>
            </a:r>
            <a:r>
              <a:rPr lang="es-ES" sz="24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. </a:t>
            </a:r>
          </a:p>
          <a:p>
            <a:pPr algn="just"/>
            <a:endParaRPr lang="es-ES" sz="2400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4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La música nos hace pensar, sentir y actuar de un modo relacional. </a:t>
            </a:r>
            <a:r>
              <a:rPr lang="es-ES" sz="24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La música es relacional por naturaleza y consiste en entreverar ámbito expresivos. </a:t>
            </a:r>
            <a:endParaRPr lang="es-ES_tradnl" sz="2400" b="1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735" y="1692876"/>
            <a:ext cx="5467865" cy="463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9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6. CLAVES PEDAG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07504" y="1689188"/>
            <a:ext cx="62157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400" b="1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6.12 LA EXPERIENCIA DEL SILENCIO</a:t>
            </a:r>
          </a:p>
          <a:p>
            <a:pPr algn="just"/>
            <a:endParaRPr lang="es-ES_tradnl" sz="2300" b="1" noProof="1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No se llega a lo m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ás íntimo de la existencia cuando se habla, sino únicamente cuando se calla</a:t>
            </a:r>
            <a:r>
              <a:rPr lang="es-ES" sz="23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, si uno recoge,   si se abre al espacio interior y todo lo que en él se contiene. Para ello, es fundamental, desde las primeras fases de la  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educación el silencio.</a:t>
            </a:r>
          </a:p>
          <a:p>
            <a:pPr algn="just"/>
            <a:endParaRPr lang="es-ES" sz="2300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Una pedagogía del silencio </a:t>
            </a:r>
            <a:r>
              <a:rPr lang="es-ES" sz="2300" noProof="1" smtClean="0">
                <a:latin typeface="Candara" charset="0"/>
                <a:ea typeface="Candara" charset="0"/>
                <a:cs typeface="Candara" charset="0"/>
              </a:rPr>
              <a:t>consiste</a:t>
            </a:r>
            <a:r>
              <a:rPr lang="es-ES" sz="23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3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en enseñar a callar.</a:t>
            </a:r>
          </a:p>
          <a:p>
            <a:pPr algn="just"/>
            <a:endParaRPr lang="es-ES" sz="2300" noProof="1" smtClean="0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algn="r"/>
            <a:r>
              <a:rPr lang="es-ES" sz="23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  <a:hlinkClick r:id="rId3"/>
              </a:rPr>
              <a:t>La próxima </a:t>
            </a:r>
          </a:p>
          <a:p>
            <a:pPr algn="r"/>
            <a:r>
              <a:rPr lang="es-ES" sz="2300" noProof="1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  <a:hlinkClick r:id="rId3"/>
              </a:rPr>
              <a:t>vez que tengas un sueño</a:t>
            </a:r>
            <a:endParaRPr lang="es-ES" sz="2300" noProof="1" smtClean="0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643" y="1845467"/>
            <a:ext cx="4812957" cy="476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BIBLIOGRAF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ÍA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67912" y="1969812"/>
            <a:ext cx="1119068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ACODESI, (2012).La formaci</a:t>
            </a:r>
            <a:r>
              <a:rPr lang="es-ES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ón integral y sus dimensiones. Bogotá.</a:t>
            </a:r>
          </a:p>
          <a:p>
            <a:pPr algn="just"/>
            <a:endParaRPr lang="es-ES" sz="2500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Vásquez, J., (2010). La inteligencia espiritual o el sentido de lo sagrado. Bilbao:       Desclée De Brouwer.</a:t>
            </a:r>
          </a:p>
          <a:p>
            <a:pPr algn="just"/>
            <a:endParaRPr lang="es-ES" sz="2500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TORRALBA, F., (2012). Inteligencia espiritual en los niños. Barcelona: Plataforma     editorial.</a:t>
            </a:r>
          </a:p>
          <a:p>
            <a:pPr algn="just"/>
            <a:endParaRPr lang="es-ES" sz="2500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CALVO, J., (2015). Viaje a la escuela del siglo XXI. Madrid: Fundación telefónica</a:t>
            </a:r>
            <a:r>
              <a:rPr lang="es-ES" sz="2500" noProof="1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500" noProof="1" smtClean="0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ELABORACI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ÓN DE DIAPOSITIVAS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8" name="3 Rectángulo"/>
          <p:cNvSpPr/>
          <p:nvPr/>
        </p:nvSpPr>
        <p:spPr>
          <a:xfrm>
            <a:off x="407505" y="1779609"/>
            <a:ext cx="677104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OSCAR ARMANDO PÉREZ </a:t>
            </a:r>
            <a:r>
              <a:rPr lang="es-E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Adobe Gothic Std B"/>
                <a:cs typeface="Adobe Gothic Std B"/>
              </a:rPr>
              <a:t>SAYAGO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Bogotá, Colombia.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Celular: (+57) 3214449650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Correo: 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  <a:hlinkClick r:id="rId3"/>
              </a:rPr>
              <a:t>oscarp347@gmail.com</a:t>
            </a:r>
            <a:r>
              <a:rPr lang="es-ES" dirty="0" smtClean="0">
                <a:solidFill>
                  <a:srgbClr val="000000"/>
                </a:solidFill>
                <a:latin typeface="Candara" panose="020E0502030303020204" pitchFamily="34" charset="0"/>
                <a:ea typeface="Adobe Gothic Std B"/>
                <a:cs typeface="Adobe Gothic Std B"/>
              </a:rPr>
              <a:t> </a:t>
            </a:r>
            <a:endParaRPr lang="es-ES" dirty="0">
              <a:solidFill>
                <a:srgbClr val="000000"/>
              </a:solidFill>
              <a:latin typeface="Candara" panose="020E0502030303020204" pitchFamily="34" charset="0"/>
              <a:ea typeface="Adobe Gothic Std B"/>
              <a:cs typeface="Adobe Gothic Std B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395" y="3248800"/>
            <a:ext cx="9753852" cy="264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3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07505" y="1832884"/>
            <a:ext cx="628985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La palabra </a:t>
            </a:r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inteligente</a:t>
            </a:r>
            <a:r>
              <a:rPr lang="es-ES_tradnl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 denota la </a:t>
            </a:r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capacidad de discernir, de separar, de cribar </a:t>
            </a:r>
            <a:r>
              <a:rPr lang="es-ES_tradnl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entre </a:t>
            </a:r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distintas alternativas </a:t>
            </a:r>
            <a:r>
              <a:rPr lang="es-ES_tradnl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y poder </a:t>
            </a:r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tomar la decisi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ón más oportuna.</a:t>
            </a:r>
          </a:p>
          <a:p>
            <a:pPr algn="just"/>
            <a:endParaRPr lang="es-ES_tradnl" sz="2500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Ser inteligente </a:t>
            </a:r>
            <a:r>
              <a:rPr lang="es-ES_tradnl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es, pues, </a:t>
            </a:r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saber escoger la mejor alternativa entre varias</a:t>
            </a:r>
            <a:r>
              <a:rPr lang="es-ES_tradnl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, pero tambi</a:t>
            </a:r>
            <a:r>
              <a:rPr lang="es-ES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én,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saber leer  en el adentro de las cosas.</a:t>
            </a:r>
          </a:p>
          <a:p>
            <a:pPr algn="just"/>
            <a:endParaRPr lang="es-ES" sz="2500" noProof="1">
              <a:solidFill>
                <a:prstClr val="black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Permite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leer el pasado y anticipar el futuro.</a:t>
            </a:r>
            <a:endParaRPr lang="es-ES" sz="2500" noProof="1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506" y="1832884"/>
            <a:ext cx="4692417" cy="4177986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2. ¿QU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É ES LA INTELIGENCIA?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075" y="545845"/>
            <a:ext cx="2471351" cy="90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473874" y="1848353"/>
            <a:ext cx="518472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Arist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óteles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“la inteligencia es el      recurso que le da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apertura a la        totalidad y la capacidad de               conquistar la verdad”.</a:t>
            </a:r>
          </a:p>
          <a:p>
            <a:pPr algn="just"/>
            <a:endParaRPr lang="es-ES" sz="2500" noProof="1" smtClean="0">
              <a:solidFill>
                <a:schemeClr val="bg1">
                  <a:lumMod val="5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inteligencia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 permite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planificar, y codificar la información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 y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activar la atención.</a:t>
            </a:r>
          </a:p>
          <a:p>
            <a:pPr algn="just"/>
            <a:endParaRPr lang="es-ES" sz="2500" noProof="1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Permite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 reflexionar, examinar, revisar </a:t>
            </a:r>
            <a:r>
              <a:rPr lang="es-ES" sz="2500" noProof="1" smtClean="0">
                <a:solidFill>
                  <a:schemeClr val="tx1">
                    <a:lumMod val="90000"/>
                    <a:lumOff val="1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 interpretar la realidad.</a:t>
            </a:r>
            <a:endParaRPr lang="es-ES_tradnl" sz="2500" noProof="1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2. ¿QU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É ES LA INTELIGENCIA?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075" y="545845"/>
            <a:ext cx="2471351" cy="9060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05" y="1952367"/>
            <a:ext cx="5919154" cy="404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07504" y="5511160"/>
            <a:ext cx="112510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inteligencia</a:t>
            </a:r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 es un conjunto de </a:t>
            </a:r>
            <a:r>
              <a:rPr lang="es-ES_tradnl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aptitudes que las personas utilizan con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éxito para lograr sus objetivos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racionalmente elegidos</a:t>
            </a:r>
            <a:r>
              <a:rPr lang="es-ES" sz="2000" noProof="1" smtClean="0">
                <a:latin typeface="Candara" charset="0"/>
                <a:ea typeface="Candara" charset="0"/>
                <a:cs typeface="Candara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101" y="1719223"/>
            <a:ext cx="7327900" cy="3693036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2. ¿QU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É ES LA INTELIGENCIA?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075" y="545845"/>
            <a:ext cx="2471351" cy="90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4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183" y="1680519"/>
            <a:ext cx="4324417" cy="482662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7505" y="1800649"/>
            <a:ext cx="672234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Seg</a:t>
            </a:r>
            <a:r>
              <a:rPr lang="es-ES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ún Howard Gardner,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la inteligencia es una capacidad que sirve para resolver problemas </a:t>
            </a:r>
            <a:r>
              <a:rPr lang="es-ES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a través  de unas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potencialidades neuronales     </a:t>
            </a:r>
            <a:r>
              <a:rPr lang="es-ES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que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pueden ser o no activadas  dependiendo de muchos factores</a:t>
            </a:r>
            <a:r>
              <a:rPr lang="es-ES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, como el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entorno cultural y familiar. </a:t>
            </a:r>
          </a:p>
          <a:p>
            <a:pPr algn="just"/>
            <a:endParaRPr lang="es-ES" sz="2500" noProof="1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Existen distintas formas de inteligencia en el ser humano </a:t>
            </a:r>
            <a:r>
              <a:rPr lang="es-ES" sz="2500" noProof="1" smtClean="0">
                <a:solidFill>
                  <a:schemeClr val="bg2">
                    <a:lumMod val="1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y se inaugura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la teoría de las inteligencias múltiples.</a:t>
            </a:r>
            <a:endParaRPr lang="es-ES_tradnl" sz="2500" noProof="1" smtClean="0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793525" y="6030091"/>
            <a:ext cx="333632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dirty="0" smtClean="0">
                <a:solidFill>
                  <a:prstClr val="black"/>
                </a:solidFill>
                <a:latin typeface="Candara"/>
                <a:cs typeface="Candara"/>
                <a:hlinkClick r:id="rId3"/>
              </a:rPr>
              <a:t>Inteligencias Múltiples</a:t>
            </a:r>
            <a:endParaRPr lang="es-ES" sz="2500" dirty="0">
              <a:solidFill>
                <a:prstClr val="black"/>
              </a:solidFill>
              <a:latin typeface="Candara"/>
              <a:cs typeface="Candara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3. EL MAPA DE LAS INTELIGENCIAS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075" y="545845"/>
            <a:ext cx="2471351" cy="90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881816" y="1680518"/>
            <a:ext cx="577678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No existe una  inteligencia sino muchas</a:t>
            </a:r>
            <a:r>
              <a:rPr lang="es-ES" sz="2500" noProof="1" smtClean="0">
                <a:solidFill>
                  <a:prstClr val="black"/>
                </a:solidFill>
                <a:latin typeface="Candara" charset="0"/>
                <a:ea typeface="Candara" charset="0"/>
                <a:cs typeface="Candara" charset="0"/>
              </a:rPr>
              <a:t>, </a:t>
            </a:r>
            <a:r>
              <a:rPr lang="es-ES" sz="2500" noProof="1" smtClean="0">
                <a:solidFill>
                  <a:schemeClr val="bg2">
                    <a:lumMod val="1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todos poseemos capacidades similares pero 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siempre  somos más hábiles  para unas cosas que otras</a:t>
            </a:r>
            <a:r>
              <a:rPr lang="es-ES" sz="2500" noProof="1" smtClean="0">
                <a:solidFill>
                  <a:schemeClr val="bg2">
                    <a:lumMod val="1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”.</a:t>
            </a:r>
          </a:p>
          <a:p>
            <a:pPr algn="just"/>
            <a:endParaRPr lang="es-ES" sz="2500" noProof="1">
              <a:solidFill>
                <a:schemeClr val="bg2">
                  <a:lumMod val="1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solidFill>
                  <a:schemeClr val="bg2">
                    <a:lumMod val="1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Se estima que un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treinta por ciento de nuestra inteligencia es heredada</a:t>
            </a:r>
            <a:r>
              <a:rPr lang="es-ES" sz="2500" noProof="1" smtClean="0">
                <a:solidFill>
                  <a:schemeClr val="bg2">
                    <a:lumMod val="1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el resto es educación, cultura, ambiente económico y hasta alimentación.</a:t>
            </a:r>
          </a:p>
          <a:p>
            <a:pPr algn="just"/>
            <a:endParaRPr lang="es-ES" sz="2500" noProof="1">
              <a:solidFill>
                <a:schemeClr val="bg2">
                  <a:lumMod val="1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solidFill>
                  <a:schemeClr val="bg2">
                    <a:lumMod val="1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Lo que si es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innato </a:t>
            </a:r>
            <a:r>
              <a:rPr lang="es-ES" sz="2500" noProof="1" smtClean="0">
                <a:solidFill>
                  <a:schemeClr val="bg2">
                    <a:lumMod val="1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es la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actitud para desarrollar una inteligencia más que otra</a:t>
            </a:r>
            <a:r>
              <a:rPr lang="es-ES" sz="2500" noProof="1" smtClean="0">
                <a:solidFill>
                  <a:schemeClr val="bg2">
                    <a:lumMod val="1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.</a:t>
            </a:r>
            <a:endParaRPr lang="es-ES_tradnl" sz="2500" noProof="1" smtClean="0">
              <a:solidFill>
                <a:schemeClr val="bg2">
                  <a:lumMod val="10000"/>
                </a:schemeClr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3. EL MAPA DE LAS INTELIGENCIAS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075" y="545845"/>
            <a:ext cx="2471351" cy="9060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05" y="1794836"/>
            <a:ext cx="5367601" cy="416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1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3. EL MAPA DE LAS INTELIGENCIAS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075" y="545845"/>
            <a:ext cx="2471351" cy="9060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411" y="1832915"/>
            <a:ext cx="4815189" cy="456825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7505" y="1734061"/>
            <a:ext cx="6096000" cy="432426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_tradnl" sz="2500" noProof="1" smtClean="0">
                <a:latin typeface="Candara" charset="0"/>
                <a:ea typeface="Candara" charset="0"/>
                <a:cs typeface="Candara" charset="0"/>
              </a:rPr>
              <a:t>Seg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ún Gardner hay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ocho formas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de inteligencia: 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lingüística, logico-matemático,        musical, espacial, corporal-cinestésica,          naturalista, interpersonal e  intrapersonal.</a:t>
            </a:r>
          </a:p>
          <a:p>
            <a:pPr algn="just"/>
            <a:endParaRPr lang="es-ES" sz="2500" noProof="1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El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desarrollo integral de la misma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es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tarea de la escuela.</a:t>
            </a:r>
          </a:p>
          <a:p>
            <a:pPr algn="just"/>
            <a:endParaRPr lang="es-ES" sz="2500" noProof="1" smtClean="0">
              <a:solidFill>
                <a:srgbClr val="7F7F7F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just"/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En los últimos años se ha identificado </a:t>
            </a:r>
            <a:r>
              <a:rPr lang="es-ES" sz="2500" noProof="1" smtClean="0">
                <a:latin typeface="Candara" charset="0"/>
                <a:ea typeface="Candara" charset="0"/>
                <a:cs typeface="Candara" charset="0"/>
              </a:rPr>
              <a:t>una    nueva forma de inteligencia: </a:t>
            </a:r>
            <a:r>
              <a:rPr lang="es-ES" sz="2500" noProof="1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la inteligencia  espiritual, existencial o trascendente.  </a:t>
            </a:r>
          </a:p>
        </p:txBody>
      </p:sp>
    </p:spTree>
    <p:extLst>
      <p:ext uri="{BB962C8B-B14F-4D97-AF65-F5344CB8AC3E}">
        <p14:creationId xmlns:p14="http://schemas.microsoft.com/office/powerpoint/2010/main" val="73077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5287618" y="70584"/>
            <a:ext cx="63709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600" b="1" dirty="0" smtClean="0">
                <a:latin typeface="Candara" charset="0"/>
                <a:ea typeface="Candara" charset="0"/>
                <a:cs typeface="Candara" charset="0"/>
              </a:rPr>
              <a:t>INTELIGENCIA ESPIRITUAL - CLAVES PEDAG</a:t>
            </a:r>
            <a:r>
              <a:rPr lang="es-ES" sz="1600" b="1" dirty="0" smtClean="0">
                <a:latin typeface="Candara" charset="0"/>
                <a:ea typeface="Candara" charset="0"/>
                <a:cs typeface="Candara" charset="0"/>
              </a:rPr>
              <a:t>ÓGICAS PARA LA ESCUELA</a:t>
            </a:r>
            <a:endParaRPr lang="es-ES_tradnl" sz="1600" b="1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07505" y="487017"/>
            <a:ext cx="11251095" cy="1023730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4. ¿QU</a:t>
            </a:r>
            <a:r>
              <a:rPr lang="es-ES" sz="3000" b="1" dirty="0" smtClean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É ES LA INTELIGENCIA ESPIRITUAL?</a:t>
            </a:r>
            <a:endParaRPr lang="es-ES_tradnl" sz="3000" b="1" dirty="0">
              <a:solidFill>
                <a:schemeClr val="bg1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2476" y="526238"/>
            <a:ext cx="1592476" cy="94528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226012" y="1705029"/>
            <a:ext cx="553204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Howard Gardner </a:t>
            </a:r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se refirió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 a la </a:t>
            </a:r>
            <a:r>
              <a:rPr lang="es-ES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inteligencia espiritual 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como </a:t>
            </a:r>
            <a:r>
              <a:rPr lang="es-ES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la capacidad para situarse  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a sí mismo </a:t>
            </a:r>
            <a:r>
              <a:rPr lang="es-ES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con respecto al cosmos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la capacidad de </a:t>
            </a:r>
            <a:r>
              <a:rPr lang="es-ES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situarse 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a sí mismo </a:t>
            </a:r>
            <a:r>
              <a:rPr lang="es-ES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con respecto a los rasgos existenciales de la condición human</a:t>
            </a:r>
            <a:r>
              <a:rPr lang="es-ES" sz="2500" dirty="0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a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 como el significado de la vida,   la muerte y el destino final </a:t>
            </a:r>
            <a:r>
              <a:rPr lang="es-ES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en profundas experiencias  como el amor a otra persona</a:t>
            </a:r>
            <a:r>
              <a:rPr lang="es-ES" sz="2500" dirty="0" smtClean="0">
                <a:solidFill>
                  <a:schemeClr val="bg1">
                    <a:lumMod val="50000"/>
                  </a:schemeClr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o el arte.</a:t>
            </a:r>
            <a:endParaRPr lang="es-ES_tradnl" sz="25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05" y="1804086"/>
            <a:ext cx="5634949" cy="370702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015049" y="5770605"/>
            <a:ext cx="87430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La </a:t>
            </a:r>
            <a:r>
              <a:rPr lang="es-ES_tradnl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inteligencia espiritual </a:t>
            </a:r>
            <a:r>
              <a:rPr lang="es-ES_tradnl" sz="2500" dirty="0" smtClean="0">
                <a:latin typeface="Candara" charset="0"/>
                <a:ea typeface="Candara" charset="0"/>
                <a:cs typeface="Candara" charset="0"/>
              </a:rPr>
              <a:t>permite </a:t>
            </a:r>
            <a:r>
              <a:rPr lang="es-ES_tradnl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acceder a los significados m</a:t>
            </a:r>
            <a:r>
              <a:rPr lang="es-ES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ás profundos</a:t>
            </a:r>
            <a:r>
              <a:rPr lang="es-ES" sz="2500" dirty="0" smtClean="0">
                <a:latin typeface="Candara" charset="0"/>
                <a:ea typeface="Candara" charset="0"/>
                <a:cs typeface="Candara" charset="0"/>
              </a:rPr>
              <a:t>, plantearse los </a:t>
            </a:r>
            <a:r>
              <a:rPr lang="es-ES" sz="2500" dirty="0" smtClean="0">
                <a:solidFill>
                  <a:srgbClr val="00B0F0"/>
                </a:solidFill>
                <a:latin typeface="Candara" charset="0"/>
                <a:ea typeface="Candara" charset="0"/>
                <a:cs typeface="Candara" charset="0"/>
              </a:rPr>
              <a:t>fines de la existencia.</a:t>
            </a:r>
            <a:endParaRPr lang="es-ES_tradnl" sz="2500" dirty="0">
              <a:solidFill>
                <a:srgbClr val="00B0F0"/>
              </a:solidFill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7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Другая 0">
      <a:dk1>
        <a:srgbClr val="262626"/>
      </a:dk1>
      <a:lt1>
        <a:srgbClr val="FFFFFF"/>
      </a:lt1>
      <a:dk2>
        <a:srgbClr val="4E4E4E"/>
      </a:dk2>
      <a:lt2>
        <a:srgbClr val="E8E8E8"/>
      </a:lt2>
      <a:accent1>
        <a:srgbClr val="755A4B"/>
      </a:accent1>
      <a:accent2>
        <a:srgbClr val="9B7763"/>
      </a:accent2>
      <a:accent3>
        <a:srgbClr val="B19585"/>
      </a:accent3>
      <a:accent4>
        <a:srgbClr val="C6B1A6"/>
      </a:accent4>
      <a:accent5>
        <a:srgbClr val="755A4B"/>
      </a:accent5>
      <a:accent6>
        <a:srgbClr val="9B7763"/>
      </a:accent6>
      <a:hlink>
        <a:srgbClr val="B19585"/>
      </a:hlink>
      <a:folHlink>
        <a:srgbClr val="B8B8B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Другая 0">
      <a:dk1>
        <a:srgbClr val="262626"/>
      </a:dk1>
      <a:lt1>
        <a:srgbClr val="FFFFFF"/>
      </a:lt1>
      <a:dk2>
        <a:srgbClr val="4E4E4E"/>
      </a:dk2>
      <a:lt2>
        <a:srgbClr val="E8E8E8"/>
      </a:lt2>
      <a:accent1>
        <a:srgbClr val="755A4B"/>
      </a:accent1>
      <a:accent2>
        <a:srgbClr val="9B7763"/>
      </a:accent2>
      <a:accent3>
        <a:srgbClr val="B19585"/>
      </a:accent3>
      <a:accent4>
        <a:srgbClr val="C6B1A6"/>
      </a:accent4>
      <a:accent5>
        <a:srgbClr val="755A4B"/>
      </a:accent5>
      <a:accent6>
        <a:srgbClr val="9B7763"/>
      </a:accent6>
      <a:hlink>
        <a:srgbClr val="B19585"/>
      </a:hlink>
      <a:folHlink>
        <a:srgbClr val="B8B8B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2244</Words>
  <Application>Microsoft Macintosh PowerPoint</Application>
  <PresentationFormat>Panorámica</PresentationFormat>
  <Paragraphs>194</Paragraphs>
  <Slides>29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Adobe Gothic Std B</vt:lpstr>
      <vt:lpstr>Britannic Bold</vt:lpstr>
      <vt:lpstr>Calibri</vt:lpstr>
      <vt:lpstr>Candara</vt:lpstr>
      <vt:lpstr>Arial</vt:lpstr>
      <vt:lpstr>1_Office Theme</vt:lpstr>
      <vt:lpstr>2_Office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A. Pérez Sayago</dc:creator>
  <cp:lastModifiedBy>SecretariaGeneral CIEC</cp:lastModifiedBy>
  <cp:revision>38</cp:revision>
  <dcterms:created xsi:type="dcterms:W3CDTF">2016-08-16T21:25:26Z</dcterms:created>
  <dcterms:modified xsi:type="dcterms:W3CDTF">2016-08-23T16:15:34Z</dcterms:modified>
</cp:coreProperties>
</file>